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6" r:id="rId2"/>
  </p:sldMasterIdLst>
  <p:notesMasterIdLst>
    <p:notesMasterId r:id="rId18"/>
  </p:notesMasterIdLst>
  <p:sldIdLst>
    <p:sldId id="264" r:id="rId3"/>
    <p:sldId id="265" r:id="rId4"/>
    <p:sldId id="277" r:id="rId5"/>
    <p:sldId id="266" r:id="rId6"/>
    <p:sldId id="267" r:id="rId7"/>
    <p:sldId id="268" r:id="rId8"/>
    <p:sldId id="269" r:id="rId9"/>
    <p:sldId id="270" r:id="rId10"/>
    <p:sldId id="275" r:id="rId11"/>
    <p:sldId id="271" r:id="rId12"/>
    <p:sldId id="272" r:id="rId13"/>
    <p:sldId id="273" r:id="rId14"/>
    <p:sldId id="276" r:id="rId15"/>
    <p:sldId id="274" r:id="rId16"/>
    <p:sldId id="27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igit" initials="Y" lastIdx="1" clrIdx="0">
    <p:extLst>
      <p:ext uri="{19B8F6BF-5375-455C-9EA6-DF929625EA0E}">
        <p15:presenceInfo xmlns:p15="http://schemas.microsoft.com/office/powerpoint/2012/main" userId="Yigi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0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3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2-28T18:41:03.515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DFCCD7-5069-477B-A6FE-53CC4E112E1D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C411E9-44BB-4F8E-A518-E083F67ED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58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it comes to the look of your mobile applications, you have told us that upwards of 90% of the time, you need iOS and Android to look mostly or exactly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411E9-44BB-4F8E-A518-E083F67EDC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778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411E9-44BB-4F8E-A518-E083F67EDC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25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Android Support Library v28 - </a:t>
            </a:r>
            <a:r>
              <a:rPr lang="en-US" dirty="0" err="1"/>
              <a:t>multitargetting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Xamarin Android Designer Enhancements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Xamarin iOS Designer Enhancements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Emulator Improvements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411E9-44BB-4F8E-A518-E083F67EDC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46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411E9-44BB-4F8E-A518-E083F67EDC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624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411E9-44BB-4F8E-A518-E083F67EDC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664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411E9-44BB-4F8E-A518-E083F67EDC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960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0"/>
            <a:ext cx="12192000" cy="6856620"/>
          </a:xfrm>
          <a:prstGeom prst="rect">
            <a:avLst/>
          </a:prstGeom>
        </p:spPr>
      </p:pic>
      <p:pic>
        <p:nvPicPr>
          <p:cNvPr id="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62269" y="474236"/>
            <a:ext cx="1775509" cy="3803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67781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83448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5013050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97636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92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53050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499502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898687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82247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solidFill>
                  <a:schemeClr val="tx1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solidFill>
                  <a:schemeClr val="tx1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36296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Tx/>
              <a:buBlip>
                <a:blip r:embed="rId2"/>
              </a:buBlip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Tx/>
              <a:buBlip>
                <a:blip r:embed="rId2"/>
              </a:buBlip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58938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Bullet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Tx/>
              <a:buBlip>
                <a:blip r:embed="rId2"/>
              </a:buBlip>
              <a:defRPr sz="3529">
                <a:solidFill>
                  <a:schemeClr val="tx1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Tx/>
              <a:buBlip>
                <a:blip r:embed="rId2"/>
              </a:buBlip>
              <a:defRPr sz="3529">
                <a:solidFill>
                  <a:schemeClr val="tx1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64258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136714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 Layout">
    <p:bg bwMode="gray"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7" r="3431" b="2608"/>
          <a:stretch/>
        </p:blipFill>
        <p:spPr>
          <a:xfrm>
            <a:off x="1" y="-7783"/>
            <a:ext cx="12221569" cy="6873565"/>
          </a:xfrm>
          <a:prstGeom prst="rect">
            <a:avLst/>
          </a:prstGeom>
        </p:spPr>
      </p:pic>
      <p:sp>
        <p:nvSpPr>
          <p:cNvPr id="19" name="Dark gradation top"/>
          <p:cNvSpPr/>
          <p:nvPr userDrawn="1"/>
        </p:nvSpPr>
        <p:spPr bwMode="gray">
          <a:xfrm>
            <a:off x="0" y="-7783"/>
            <a:ext cx="12106223" cy="6568608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70000"/>
                </a:srgbClr>
              </a:gs>
              <a:gs pos="40000">
                <a:srgbClr val="000000">
                  <a:alpha val="0"/>
                </a:srgbClr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gray">
          <a:xfrm>
            <a:off x="269240" y="2084172"/>
            <a:ext cx="5901462" cy="3586208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4171"/>
            <a:ext cx="5903019" cy="206206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2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9240" y="4146242"/>
            <a:ext cx="5901462" cy="1524136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1" name="MS logo white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9322" y="6061766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3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60327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33901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_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62254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1178349"/>
            <a:ext cx="9860672" cy="899665"/>
          </a:xfrm>
        </p:spPr>
        <p:txBody>
          <a:bodyPr/>
          <a:lstStyle>
            <a:lvl1pPr marL="228766" indent="-228766">
              <a:defRPr sz="5882" baseline="0"/>
            </a:lvl1pPr>
          </a:lstStyle>
          <a:p>
            <a:r>
              <a:rPr lang="en-US" dirty="0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4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65815858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3"/>
            <a:ext cx="9860672" cy="899665"/>
          </a:xfrm>
        </p:spPr>
        <p:txBody>
          <a:bodyPr/>
          <a:lstStyle>
            <a:lvl1pPr marL="277008" indent="-277008">
              <a:tabLst>
                <a:tab pos="277008" algn="l"/>
              </a:tabLst>
              <a:defRPr sz="5882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828078347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7021" y="2383023"/>
            <a:ext cx="11653523" cy="914360"/>
          </a:xfrm>
        </p:spPr>
        <p:txBody>
          <a:bodyPr/>
          <a:lstStyle>
            <a:lvl1pPr marL="0" indent="0">
              <a:buNone/>
              <a:defRPr sz="5294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77462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_02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69240" y="2095970"/>
            <a:ext cx="5378549" cy="267785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2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 bwMode="invGray">
          <a:xfrm>
            <a:off x="270841" y="4773829"/>
            <a:ext cx="5377215" cy="89655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213" y="6061766"/>
            <a:ext cx="1522404" cy="326167"/>
          </a:xfrm>
          <a:prstGeom prst="rect">
            <a:avLst/>
          </a:prstGeom>
        </p:spPr>
      </p:pic>
      <p:pic>
        <p:nvPicPr>
          <p:cNvPr id="8" name="Picture Placeholder 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9" r="17893"/>
          <a:stretch/>
        </p:blipFill>
        <p:spPr>
          <a:xfrm>
            <a:off x="6170701" y="0"/>
            <a:ext cx="6050868" cy="6858000"/>
          </a:xfrm>
          <a:prstGeom prst="rect">
            <a:avLst/>
          </a:prstGeom>
        </p:spPr>
      </p:pic>
      <p:pic>
        <p:nvPicPr>
          <p:cNvPr id="9" name="Picture Placeholder 4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3" t="26090" r="67" b="-1"/>
          <a:stretch/>
        </p:blipFill>
        <p:spPr>
          <a:xfrm>
            <a:off x="6146999" y="-7783"/>
            <a:ext cx="6074570" cy="687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6276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_03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69240" y="2095970"/>
            <a:ext cx="5378549" cy="267785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2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 bwMode="invGray">
          <a:xfrm>
            <a:off x="270841" y="4773829"/>
            <a:ext cx="5377215" cy="89655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213" y="6061766"/>
            <a:ext cx="1522404" cy="326167"/>
          </a:xfrm>
          <a:prstGeom prst="rect">
            <a:avLst/>
          </a:prstGeom>
        </p:spPr>
      </p:pic>
      <p:pic>
        <p:nvPicPr>
          <p:cNvPr id="8" name="Picture Placeholder 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" t="114" r="36245" b="-114"/>
          <a:stretch/>
        </p:blipFill>
        <p:spPr>
          <a:xfrm>
            <a:off x="6170701" y="1"/>
            <a:ext cx="605086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44271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986447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661997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9322" y="6061766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8130855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7503278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720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1894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lIns="111026" tIns="55513" rIns="111026" bIns="55513"/>
          <a:lstStyle/>
          <a:p>
            <a:fld id="{68C2560D-EC28-3B41-86E8-18F1CE0113B4}" type="datetimeFigureOut">
              <a:rPr lang="en-US" smtClean="0">
                <a:solidFill>
                  <a:srgbClr val="FFFFFF"/>
                </a:solidFill>
              </a:rPr>
              <a:pPr/>
              <a:t>12/29/2018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lIns="111026" tIns="55513" rIns="111026" bIns="55513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lIns="111026" tIns="55513" rIns="111026" bIns="55513"/>
          <a:lstStyle/>
          <a:p>
            <a:fld id="{2C6B1FF6-39B9-40F5-8B67-33C6354A3D4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002050">
                  <a:shade val="75000"/>
                </a:srgbClr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825067" y="1338987"/>
            <a:ext cx="5757333" cy="4398719"/>
          </a:xfrm>
        </p:spPr>
        <p:txBody>
          <a:bodyPr numCol="1" spcCol="0">
            <a:normAutofit/>
          </a:bodyPr>
          <a:lstStyle>
            <a:lvl1pPr marL="408147" indent="-408147">
              <a:lnSpc>
                <a:spcPct val="110000"/>
              </a:lnSpc>
              <a:buSzPct val="110000"/>
              <a:buFontTx/>
              <a:buBlip>
                <a:blip r:embed="rId2"/>
              </a:buBlip>
              <a:defRPr sz="2157" b="0" i="0">
                <a:solidFill>
                  <a:srgbClr val="032B4E"/>
                </a:solidFill>
                <a:latin typeface="Helvetica Light"/>
                <a:cs typeface="Helvetica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825067" y="318592"/>
            <a:ext cx="5757333" cy="527019"/>
          </a:xfrm>
        </p:spPr>
        <p:txBody>
          <a:bodyPr>
            <a:noAutofit/>
          </a:bodyPr>
          <a:lstStyle>
            <a:lvl1pPr algn="l">
              <a:defRPr sz="2843" b="0" i="0">
                <a:solidFill>
                  <a:srgbClr val="3C90D1"/>
                </a:solidFill>
                <a:latin typeface="Helvetica Light"/>
                <a:cs typeface="Helvetica Ligh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17085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-50 Lef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4214" y="1217195"/>
            <a:ext cx="5378548" cy="899665"/>
          </a:xfrm>
        </p:spPr>
        <p:txBody>
          <a:bodyPr/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2151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372" b="1">
                <a:gradFill>
                  <a:gsLst>
                    <a:gs pos="13139">
                      <a:srgbClr val="FFFFFF"/>
                    </a:gs>
                    <a:gs pos="38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90831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98603"/>
            <a:ext cx="7112000" cy="210185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886200"/>
            <a:ext cx="71120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7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90019" y="206048"/>
            <a:ext cx="2599604" cy="739373"/>
          </a:xfrm>
          <a:prstGeom prst="rect">
            <a:avLst/>
          </a:prstGeom>
          <a:solidFill>
            <a:srgbClr val="3075BC"/>
          </a:solidFill>
          <a:ln>
            <a:solidFill>
              <a:srgbClr val="307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22929236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S_Indeed_zaglavka_254x142_002_0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666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98603"/>
            <a:ext cx="7112000" cy="210185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09566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S_Indeed_zaglavka_254x142_002_0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40" y="0"/>
            <a:ext cx="1218666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2" y="1498603"/>
            <a:ext cx="10160000" cy="210185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61816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S_Indeed_zaglavka_254x142_002_03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0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98600"/>
            <a:ext cx="8636000" cy="210185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7556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269239" y="2084172"/>
            <a:ext cx="8067823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067761" cy="1793090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8067762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322" y="6061766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3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8851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8067761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8067822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39" y="3877277"/>
            <a:ext cx="8067813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6561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8067761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8067822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30969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87586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3541806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87586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4216383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84828">
                      <a:srgbClr val="FFFFFF"/>
                    </a:gs>
                    <a:gs pos="59000">
                      <a:srgbClr val="FFFFFF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805423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slideLayout" Target="../slideLayouts/slideLayout38.xml"/><Relationship Id="rId7" Type="http://schemas.openxmlformats.org/officeDocument/2006/relationships/image" Target="../media/image13.jpeg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Relationship Id="rId9" Type="http://schemas.openxmlformats.org/officeDocument/2006/relationships/image" Target="../media/image1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795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8"/>
        </a:buBlip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8"/>
        </a:buBlip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8"/>
        </a:buBlip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8"/>
        </a:buBlip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8"/>
        </a:buBlip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990600"/>
            <a:ext cx="4064000" cy="2057400"/>
          </a:xfrm>
          <a:prstGeom prst="rect">
            <a:avLst/>
          </a:prstGeom>
        </p:spPr>
        <p:txBody>
          <a:bodyPr vert="horz" lIns="124358" tIns="62179" rIns="124358" bIns="6217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3600" y="990602"/>
            <a:ext cx="6908800" cy="5135562"/>
          </a:xfrm>
          <a:prstGeom prst="rect">
            <a:avLst/>
          </a:prstGeom>
        </p:spPr>
        <p:txBody>
          <a:bodyPr vert="horz" lIns="124358" tIns="62179" rIns="124358" bIns="6217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 descr="strip_01.jpg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762000"/>
          </a:xfrm>
          <a:prstGeom prst="rect">
            <a:avLst/>
          </a:prstGeom>
        </p:spPr>
      </p:pic>
      <p:pic>
        <p:nvPicPr>
          <p:cNvPr id="8" name="Picture 7" descr="MS_Indeed_zaglavka_254x142_002.jpg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61005"/>
          </a:xfrm>
          <a:prstGeom prst="rect">
            <a:avLst/>
          </a:prstGeom>
        </p:spPr>
      </p:pic>
      <p:pic>
        <p:nvPicPr>
          <p:cNvPr id="9" name="Picture 8"/>
          <p:cNvPicPr/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677"/>
          <a:stretch>
            <a:fillRect/>
          </a:stretch>
        </p:blipFill>
        <p:spPr>
          <a:xfrm>
            <a:off x="179660" y="199002"/>
            <a:ext cx="2334440" cy="36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4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</p:sldLayoutIdLst>
  <p:txStyles>
    <p:titleStyle>
      <a:lvl1pPr algn="l" defTabSz="1219085" rtl="0" eaLnBrk="1" latinLnBrk="0" hangingPunct="1">
        <a:spcBef>
          <a:spcPct val="0"/>
        </a:spcBef>
        <a:buNone/>
        <a:defRPr sz="4705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</p:titleStyle>
    <p:bodyStyle>
      <a:lvl1pPr marL="457157" indent="-457157" algn="l" defTabSz="1219085" rtl="0" eaLnBrk="1" latinLnBrk="0" hangingPunct="1">
        <a:spcBef>
          <a:spcPct val="20000"/>
        </a:spcBef>
        <a:buFont typeface="Arial" pitchFamily="34" charset="0"/>
        <a:buChar char="•"/>
        <a:defRPr sz="4313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990507" indent="-380964" algn="l" defTabSz="1219085" rtl="0" eaLnBrk="1" latinLnBrk="0" hangingPunct="1">
        <a:spcBef>
          <a:spcPct val="20000"/>
        </a:spcBef>
        <a:buFont typeface="Arial" pitchFamily="34" charset="0"/>
        <a:buChar char="–"/>
        <a:defRPr sz="3725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1523857" indent="-304771" algn="l" defTabSz="1219085" rtl="0" eaLnBrk="1" latinLnBrk="0" hangingPunct="1">
        <a:spcBef>
          <a:spcPct val="20000"/>
        </a:spcBef>
        <a:buFont typeface="Arial" pitchFamily="34" charset="0"/>
        <a:buChar char="•"/>
        <a:defRPr sz="3235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2133399" indent="-304771" algn="l" defTabSz="1219085" rtl="0" eaLnBrk="1" latinLnBrk="0" hangingPunct="1">
        <a:spcBef>
          <a:spcPct val="20000"/>
        </a:spcBef>
        <a:buFont typeface="Arial" pitchFamily="34" charset="0"/>
        <a:buChar char="–"/>
        <a:defRPr sz="2647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2742942" indent="-304771" algn="l" defTabSz="1219085" rtl="0" eaLnBrk="1" latinLnBrk="0" hangingPunct="1">
        <a:spcBef>
          <a:spcPct val="20000"/>
        </a:spcBef>
        <a:buFont typeface="Arial" pitchFamily="34" charset="0"/>
        <a:buChar char="»"/>
        <a:defRPr sz="2647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3352485" indent="-304771" algn="l" defTabSz="1219085" rtl="0" eaLnBrk="1" latinLnBrk="0" hangingPunct="1">
        <a:spcBef>
          <a:spcPct val="20000"/>
        </a:spcBef>
        <a:buFont typeface="Arial" pitchFamily="34" charset="0"/>
        <a:buChar char="•"/>
        <a:defRPr sz="2647" kern="1200">
          <a:solidFill>
            <a:schemeClr val="tx1"/>
          </a:solidFill>
          <a:latin typeface="+mn-lt"/>
          <a:ea typeface="+mn-ea"/>
          <a:cs typeface="+mn-cs"/>
        </a:defRPr>
      </a:lvl6pPr>
      <a:lvl7pPr marL="3962028" indent="-304771" algn="l" defTabSz="1219085" rtl="0" eaLnBrk="1" latinLnBrk="0" hangingPunct="1">
        <a:spcBef>
          <a:spcPct val="20000"/>
        </a:spcBef>
        <a:buFont typeface="Arial" pitchFamily="34" charset="0"/>
        <a:buChar char="•"/>
        <a:defRPr sz="2647" kern="1200">
          <a:solidFill>
            <a:schemeClr val="tx1"/>
          </a:solidFill>
          <a:latin typeface="+mn-lt"/>
          <a:ea typeface="+mn-ea"/>
          <a:cs typeface="+mn-cs"/>
        </a:defRPr>
      </a:lvl7pPr>
      <a:lvl8pPr marL="4571570" indent="-304771" algn="l" defTabSz="1219085" rtl="0" eaLnBrk="1" latinLnBrk="0" hangingPunct="1">
        <a:spcBef>
          <a:spcPct val="20000"/>
        </a:spcBef>
        <a:buFont typeface="Arial" pitchFamily="34" charset="0"/>
        <a:buChar char="•"/>
        <a:defRPr sz="2647" kern="1200">
          <a:solidFill>
            <a:schemeClr val="tx1"/>
          </a:solidFill>
          <a:latin typeface="+mn-lt"/>
          <a:ea typeface="+mn-ea"/>
          <a:cs typeface="+mn-cs"/>
        </a:defRPr>
      </a:lvl8pPr>
      <a:lvl9pPr marL="5181113" indent="-304771" algn="l" defTabSz="1219085" rtl="0" eaLnBrk="1" latinLnBrk="0" hangingPunct="1">
        <a:spcBef>
          <a:spcPct val="20000"/>
        </a:spcBef>
        <a:buFont typeface="Arial" pitchFamily="34" charset="0"/>
        <a:buChar char="•"/>
        <a:defRPr sz="264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085" rtl="0" eaLnBrk="1" latinLnBrk="0" hangingPunct="1">
        <a:defRPr sz="2353" kern="1200">
          <a:solidFill>
            <a:schemeClr val="tx1"/>
          </a:solidFill>
          <a:latin typeface="+mn-lt"/>
          <a:ea typeface="+mn-ea"/>
          <a:cs typeface="+mn-cs"/>
        </a:defRPr>
      </a:lvl1pPr>
      <a:lvl2pPr marL="609543" algn="l" defTabSz="1219085" rtl="0" eaLnBrk="1" latinLnBrk="0" hangingPunct="1">
        <a:defRPr sz="2353" kern="1200">
          <a:solidFill>
            <a:schemeClr val="tx1"/>
          </a:solidFill>
          <a:latin typeface="+mn-lt"/>
          <a:ea typeface="+mn-ea"/>
          <a:cs typeface="+mn-cs"/>
        </a:defRPr>
      </a:lvl2pPr>
      <a:lvl3pPr marL="1219085" algn="l" defTabSz="1219085" rtl="0" eaLnBrk="1" latinLnBrk="0" hangingPunct="1">
        <a:defRPr sz="2353" kern="1200">
          <a:solidFill>
            <a:schemeClr val="tx1"/>
          </a:solidFill>
          <a:latin typeface="+mn-lt"/>
          <a:ea typeface="+mn-ea"/>
          <a:cs typeface="+mn-cs"/>
        </a:defRPr>
      </a:lvl3pPr>
      <a:lvl4pPr marL="1828628" algn="l" defTabSz="1219085" rtl="0" eaLnBrk="1" latinLnBrk="0" hangingPunct="1">
        <a:defRPr sz="2353" kern="1200">
          <a:solidFill>
            <a:schemeClr val="tx1"/>
          </a:solidFill>
          <a:latin typeface="+mn-lt"/>
          <a:ea typeface="+mn-ea"/>
          <a:cs typeface="+mn-cs"/>
        </a:defRPr>
      </a:lvl4pPr>
      <a:lvl5pPr marL="2438171" algn="l" defTabSz="1219085" rtl="0" eaLnBrk="1" latinLnBrk="0" hangingPunct="1">
        <a:defRPr sz="2353" kern="1200">
          <a:solidFill>
            <a:schemeClr val="tx1"/>
          </a:solidFill>
          <a:latin typeface="+mn-lt"/>
          <a:ea typeface="+mn-ea"/>
          <a:cs typeface="+mn-cs"/>
        </a:defRPr>
      </a:lvl5pPr>
      <a:lvl6pPr marL="3047713" algn="l" defTabSz="1219085" rtl="0" eaLnBrk="1" latinLnBrk="0" hangingPunct="1">
        <a:defRPr sz="2353" kern="1200">
          <a:solidFill>
            <a:schemeClr val="tx1"/>
          </a:solidFill>
          <a:latin typeface="+mn-lt"/>
          <a:ea typeface="+mn-ea"/>
          <a:cs typeface="+mn-cs"/>
        </a:defRPr>
      </a:lvl6pPr>
      <a:lvl7pPr marL="3657256" algn="l" defTabSz="1219085" rtl="0" eaLnBrk="1" latinLnBrk="0" hangingPunct="1">
        <a:defRPr sz="2353" kern="1200">
          <a:solidFill>
            <a:schemeClr val="tx1"/>
          </a:solidFill>
          <a:latin typeface="+mn-lt"/>
          <a:ea typeface="+mn-ea"/>
          <a:cs typeface="+mn-cs"/>
        </a:defRPr>
      </a:lvl7pPr>
      <a:lvl8pPr marL="4266799" algn="l" defTabSz="1219085" rtl="0" eaLnBrk="1" latinLnBrk="0" hangingPunct="1">
        <a:defRPr sz="2353" kern="1200">
          <a:solidFill>
            <a:schemeClr val="tx1"/>
          </a:solidFill>
          <a:latin typeface="+mn-lt"/>
          <a:ea typeface="+mn-ea"/>
          <a:cs typeface="+mn-cs"/>
        </a:defRPr>
      </a:lvl8pPr>
      <a:lvl9pPr marL="4876342" algn="l" defTabSz="1219085" rtl="0" eaLnBrk="1" latinLnBrk="0" hangingPunct="1">
        <a:defRPr sz="235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xamarin.com/android-build-performance-reliability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9.png"/><Relationship Id="rId5" Type="http://schemas.openxmlformats.org/officeDocument/2006/relationships/hyperlink" Target="https://github.com/xamarin/Xamarin.Forms" TargetMode="External"/><Relationship Id="rId4" Type="http://schemas.openxmlformats.org/officeDocument/2006/relationships/hyperlink" Target="https://github.com/Microsoft/SmartHotel360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1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TailwindTraders-Mobile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github.com/davidortinau/TeamBuilderDemo" TargetMode="External"/><Relationship Id="rId5" Type="http://schemas.openxmlformats.org/officeDocument/2006/relationships/hyperlink" Target="https://github.com/davidortinau/ShellGallery" TargetMode="External"/><Relationship Id="rId4" Type="http://schemas.openxmlformats.org/officeDocument/2006/relationships/hyperlink" Target="https://github.com/davidortinau/Gastropods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Relationship Id="rId5" Type="http://schemas.openxmlformats.org/officeDocument/2006/relationships/comments" Target="../comments/comment1.xml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67C4A90-DFC0-4544-8448-16FA70DA7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449" y="45984"/>
            <a:ext cx="11352271" cy="2958015"/>
          </a:xfrm>
        </p:spPr>
        <p:txBody>
          <a:bodyPr>
            <a:normAutofit/>
          </a:bodyPr>
          <a:lstStyle/>
          <a:p>
            <a:pPr defTabSz="914367">
              <a:spcBef>
                <a:spcPts val="0"/>
              </a:spcBef>
              <a:defRPr/>
            </a:pPr>
            <a:r>
              <a:rPr lang="en-US" sz="5882" dirty="0">
                <a:solidFill>
                  <a:srgbClr val="FFFFFF"/>
                </a:solidFill>
                <a:latin typeface="Segoe UI Light"/>
              </a:rPr>
              <a:t>Connect(); 2018 Xamarin Announcements</a:t>
            </a:r>
            <a:endParaRPr lang="tr-TR" sz="5882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B7F54D3-031E-4ACB-84D5-19BBE1EABC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451" y="4426457"/>
            <a:ext cx="8389316" cy="1460500"/>
          </a:xfrm>
        </p:spPr>
        <p:txBody>
          <a:bodyPr>
            <a:normAutofit fontScale="70000" lnSpcReduction="20000"/>
          </a:bodyPr>
          <a:lstStyle/>
          <a:p>
            <a:r>
              <a:rPr lang="tr-TR" dirty="0">
                <a:solidFill>
                  <a:schemeClr val="bg1"/>
                </a:solidFill>
              </a:rPr>
              <a:t>Yiğit Özaksüt</a:t>
            </a:r>
          </a:p>
          <a:p>
            <a:r>
              <a:rPr lang="tr-TR" dirty="0">
                <a:solidFill>
                  <a:schemeClr val="bg1"/>
                </a:solidFill>
              </a:rPr>
              <a:t>yigit@ozaksut.com</a:t>
            </a:r>
          </a:p>
          <a:p>
            <a:r>
              <a:rPr lang="tr-TR" dirty="0">
                <a:solidFill>
                  <a:schemeClr val="bg1"/>
                </a:solidFill>
              </a:rPr>
              <a:t>www.ozaksut.com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F692ED-FE2E-45B9-A174-6079C6DA66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534" y="4557408"/>
            <a:ext cx="2289053" cy="9235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F56990-F6FB-484F-B7F5-B5062D972A3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585" y="4242804"/>
            <a:ext cx="2366202" cy="15527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B0D954-32CB-405C-A422-9D800324AA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65" y="3040248"/>
            <a:ext cx="1224793" cy="12247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4471BE-41F6-4A97-AE2F-E8AD0AAC534C}"/>
              </a:ext>
            </a:extLst>
          </p:cNvPr>
          <p:cNvSpPr txBox="1"/>
          <p:nvPr/>
        </p:nvSpPr>
        <p:spPr>
          <a:xfrm>
            <a:off x="2013358" y="3429000"/>
            <a:ext cx="2278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http://teknolot.com</a:t>
            </a:r>
          </a:p>
        </p:txBody>
      </p:sp>
    </p:spTree>
    <p:extLst>
      <p:ext uri="{BB962C8B-B14F-4D97-AF65-F5344CB8AC3E}">
        <p14:creationId xmlns:p14="http://schemas.microsoft.com/office/powerpoint/2010/main" val="92048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5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69240" y="289511"/>
            <a:ext cx="11777758" cy="899665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Cross-Platform Access to Platform Services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07389A-5A1F-4AAC-9D69-D18F26E4B171}"/>
              </a:ext>
            </a:extLst>
          </p:cNvPr>
          <p:cNvSpPr txBox="1"/>
          <p:nvPr/>
        </p:nvSpPr>
        <p:spPr>
          <a:xfrm>
            <a:off x="269240" y="1260629"/>
            <a:ext cx="563923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Xamarin.Essentials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1.0 is now available!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00D7AE-A7BD-48D6-B8ED-A8E350AA6E1D}"/>
              </a:ext>
            </a:extLst>
          </p:cNvPr>
          <p:cNvSpPr txBox="1"/>
          <p:nvPr/>
        </p:nvSpPr>
        <p:spPr>
          <a:xfrm>
            <a:off x="269240" y="6230136"/>
            <a:ext cx="762529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https://docs.microsoft.com/en-us/xamarin/essentials/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BEECB-3729-4F4C-8F54-B97CD9B4D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839111"/>
            <a:ext cx="95250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4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69240" y="289511"/>
            <a:ext cx="11777758" cy="899665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Android Build Performance &amp; Reliability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07389A-5A1F-4AAC-9D69-D18F26E4B171}"/>
              </a:ext>
            </a:extLst>
          </p:cNvPr>
          <p:cNvSpPr txBox="1"/>
          <p:nvPr/>
        </p:nvSpPr>
        <p:spPr>
          <a:xfrm>
            <a:off x="269240" y="1260629"/>
            <a:ext cx="4881786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Visual Studio 2017 version 15.9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Visual Studio for Mac 7.7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00D7AE-A7BD-48D6-B8ED-A8E350AA6E1D}"/>
              </a:ext>
            </a:extLst>
          </p:cNvPr>
          <p:cNvSpPr txBox="1"/>
          <p:nvPr/>
        </p:nvSpPr>
        <p:spPr>
          <a:xfrm>
            <a:off x="207096" y="5688598"/>
            <a:ext cx="10752239" cy="144655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https://blog.xamarin.com/android-build-performance-reliability/</a:t>
            </a:r>
            <a:endParaRPr lang="en-US" sz="2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https://blog.xamarin.com/multi-targeting-with-android-support-library-v28/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3602B0-B7DC-4AC9-B2D9-B76505C7EDFC}"/>
              </a:ext>
            </a:extLst>
          </p:cNvPr>
          <p:cNvSpPr txBox="1"/>
          <p:nvPr/>
        </p:nvSpPr>
        <p:spPr>
          <a:xfrm>
            <a:off x="269240" y="2369289"/>
            <a:ext cx="6004401" cy="11264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r>
              <a:rPr lang="en-US" b="1" dirty="0"/>
              <a:t>Hello Forms</a:t>
            </a:r>
            <a:r>
              <a:rPr lang="en-US" dirty="0"/>
              <a:t> – A File | New | </a:t>
            </a:r>
            <a:r>
              <a:rPr lang="en-US" dirty="0" err="1"/>
              <a:t>Xamarin.Forms</a:t>
            </a:r>
            <a:r>
              <a:rPr lang="en-US" dirty="0"/>
              <a:t> project.</a:t>
            </a:r>
          </a:p>
          <a:p>
            <a:r>
              <a:rPr lang="en-US" b="1" dirty="0">
                <a:hlinkClick r:id="rId4"/>
              </a:rPr>
              <a:t>SmartHotel360</a:t>
            </a:r>
            <a:r>
              <a:rPr lang="en-US" dirty="0"/>
              <a:t> – A sample </a:t>
            </a:r>
            <a:r>
              <a:rPr lang="en-US" dirty="0" err="1"/>
              <a:t>Xamarin.Forms</a:t>
            </a:r>
            <a:r>
              <a:rPr lang="en-US" dirty="0"/>
              <a:t> application.</a:t>
            </a:r>
          </a:p>
          <a:p>
            <a:r>
              <a:rPr lang="en-US" b="1" dirty="0" err="1">
                <a:hlinkClick r:id="rId5"/>
              </a:rPr>
              <a:t>Xamarin.Forms</a:t>
            </a:r>
            <a:r>
              <a:rPr lang="en-US" b="1" dirty="0">
                <a:hlinkClick r:id="rId5"/>
              </a:rPr>
              <a:t> Control Gallery</a:t>
            </a:r>
            <a:r>
              <a:rPr lang="en-US" dirty="0"/>
              <a:t> – The control gallery.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BA7B66-908E-4ECF-8ACD-34CFB5ACC3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5879" y="1530072"/>
            <a:ext cx="425767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4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69240" y="289511"/>
            <a:ext cx="11777758" cy="899665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AI-Assisted XAML IntelliSense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00D7AE-A7BD-48D6-B8ED-A8E350AA6E1D}"/>
              </a:ext>
            </a:extLst>
          </p:cNvPr>
          <p:cNvSpPr txBox="1"/>
          <p:nvPr/>
        </p:nvSpPr>
        <p:spPr>
          <a:xfrm>
            <a:off x="269240" y="6230136"/>
            <a:ext cx="780829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https://visualstudio.microsoft.com/services/intellicode/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711990-C54B-4A5F-B7FC-7A0639788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762" y="1114094"/>
            <a:ext cx="9896475" cy="5191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144934-1E97-48D7-94F7-7B931770D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9" y="1104568"/>
            <a:ext cx="762000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0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69240" y="289511"/>
            <a:ext cx="11777758" cy="899665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AI-Assisted XAML IntelliSense</a:t>
            </a:r>
          </a:p>
        </p:txBody>
      </p:sp>
      <p:pic>
        <p:nvPicPr>
          <p:cNvPr id="2" name="asdfnwiom">
            <a:hlinkClick r:id="" action="ppaction://media"/>
            <a:extLst>
              <a:ext uri="{FF2B5EF4-FFF2-40B4-BE49-F238E27FC236}">
                <a16:creationId xmlns:a16="http://schemas.microsoft.com/office/drawing/2014/main" id="{9E953182-FDB9-4688-8879-85B984CDDD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71800" y="1152525"/>
            <a:ext cx="62484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4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69240" y="289511"/>
            <a:ext cx="11777758" cy="899665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err="1"/>
              <a:t>Xamarin.Forms</a:t>
            </a:r>
            <a:r>
              <a:rPr lang="en-US" dirty="0"/>
              <a:t> Property Panel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BFA8A6-279C-4900-B2B6-CEF4EF99B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22" y="1120811"/>
            <a:ext cx="7808291" cy="517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8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67C4A90-DFC0-4544-8448-16FA70DA7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450" y="190552"/>
            <a:ext cx="11352271" cy="3829904"/>
          </a:xfrm>
        </p:spPr>
        <p:txBody>
          <a:bodyPr>
            <a:normAutofit/>
          </a:bodyPr>
          <a:lstStyle/>
          <a:p>
            <a:pPr defTabSz="914367">
              <a:spcBef>
                <a:spcPts val="0"/>
              </a:spcBef>
              <a:defRPr/>
            </a:pPr>
            <a:r>
              <a:rPr lang="en-US" sz="5882" dirty="0" err="1">
                <a:solidFill>
                  <a:srgbClr val="FFFFFF"/>
                </a:solidFill>
                <a:latin typeface="Segoe UI Light"/>
              </a:rPr>
              <a:t>Teşekkürler</a:t>
            </a:r>
            <a:r>
              <a:rPr lang="en-US" sz="5882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sz="5882" dirty="0">
                <a:solidFill>
                  <a:srgbClr val="FFFFFF"/>
                </a:solidFill>
                <a:latin typeface="Segoe UI Light"/>
                <a:sym typeface="Wingdings" panose="05000000000000000000" pitchFamily="2" charset="2"/>
              </a:rPr>
              <a:t></a:t>
            </a:r>
            <a:endParaRPr lang="tr-TR" sz="5882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B7F54D3-031E-4ACB-84D5-19BBE1EABC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451" y="4426457"/>
            <a:ext cx="8389316" cy="1460500"/>
          </a:xfrm>
        </p:spPr>
        <p:txBody>
          <a:bodyPr>
            <a:normAutofit fontScale="70000" lnSpcReduction="20000"/>
          </a:bodyPr>
          <a:lstStyle/>
          <a:p>
            <a:r>
              <a:rPr lang="tr-TR" dirty="0">
                <a:solidFill>
                  <a:schemeClr val="bg1"/>
                </a:solidFill>
              </a:rPr>
              <a:t>Yiğit Özaksüt</a:t>
            </a:r>
          </a:p>
          <a:p>
            <a:r>
              <a:rPr lang="tr-TR" dirty="0">
                <a:solidFill>
                  <a:schemeClr val="bg1"/>
                </a:solidFill>
              </a:rPr>
              <a:t>yigit@ozaksut.com</a:t>
            </a:r>
          </a:p>
          <a:p>
            <a:r>
              <a:rPr lang="tr-TR" dirty="0">
                <a:solidFill>
                  <a:schemeClr val="bg1"/>
                </a:solidFill>
              </a:rPr>
              <a:t>www.ozaksut.com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F692ED-FE2E-45B9-A174-6079C6DA66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534" y="4557408"/>
            <a:ext cx="2289053" cy="9235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F56990-F6FB-484F-B7F5-B5062D972A3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585" y="4242804"/>
            <a:ext cx="2366202" cy="15527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B0D954-32CB-405C-A422-9D800324AA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65" y="3040248"/>
            <a:ext cx="1224793" cy="12247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4471BE-41F6-4A97-AE2F-E8AD0AAC534C}"/>
              </a:ext>
            </a:extLst>
          </p:cNvPr>
          <p:cNvSpPr txBox="1"/>
          <p:nvPr/>
        </p:nvSpPr>
        <p:spPr>
          <a:xfrm>
            <a:off x="2013358" y="3429000"/>
            <a:ext cx="2278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http://teknolot.com</a:t>
            </a:r>
          </a:p>
        </p:txBody>
      </p:sp>
    </p:spTree>
    <p:extLst>
      <p:ext uri="{BB962C8B-B14F-4D97-AF65-F5344CB8AC3E}">
        <p14:creationId xmlns:p14="http://schemas.microsoft.com/office/powerpoint/2010/main" val="197595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5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FE496C7-2C9A-4C2F-B407-31E22E64D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9527"/>
            <a:ext cx="7252939" cy="2820587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45E443-5BAD-4233-9DDB-7A39596CDB22}"/>
              </a:ext>
            </a:extLst>
          </p:cNvPr>
          <p:cNvSpPr txBox="1"/>
          <p:nvPr/>
        </p:nvSpPr>
        <p:spPr>
          <a:xfrm>
            <a:off x="7228514" y="2783528"/>
            <a:ext cx="5145248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Cross-Platform UI – 3.4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Early Preview: 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Xamarin.Forms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4.0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A5651A-A2DC-4038-959F-D68DE5E5987E}"/>
              </a:ext>
            </a:extLst>
          </p:cNvPr>
          <p:cNvSpPr txBox="1"/>
          <p:nvPr/>
        </p:nvSpPr>
        <p:spPr>
          <a:xfrm>
            <a:off x="27864" y="6230136"/>
            <a:ext cx="1213627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https://docs.microsoft.com/en-us/xamarin/xamarin-forms/release-notes/4.0/4.0.0-pre1</a:t>
            </a:r>
          </a:p>
        </p:txBody>
      </p:sp>
    </p:spTree>
    <p:extLst>
      <p:ext uri="{BB962C8B-B14F-4D97-AF65-F5344CB8AC3E}">
        <p14:creationId xmlns:p14="http://schemas.microsoft.com/office/powerpoint/2010/main" val="23147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Visual Studio 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A5651A-A2DC-4038-959F-D68DE5E5987E}"/>
              </a:ext>
            </a:extLst>
          </p:cNvPr>
          <p:cNvSpPr txBox="1"/>
          <p:nvPr/>
        </p:nvSpPr>
        <p:spPr>
          <a:xfrm>
            <a:off x="27864" y="6230136"/>
            <a:ext cx="666746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https://visualstudio.microsoft.com/vs/preview/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4932CD-8F44-4408-9794-DCB8AB75B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20" y="1163230"/>
            <a:ext cx="7428288" cy="50928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BA270E-F145-4B88-A6C9-F09DF3949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236" y="1172565"/>
            <a:ext cx="7428289" cy="510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6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err="1"/>
              <a:t>ImageButton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FB6C89-FB72-432D-B688-2AF87471D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44" y="1315959"/>
            <a:ext cx="2848528" cy="50598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AFE34-38A4-4B66-AA42-522360995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979" y="0"/>
            <a:ext cx="8905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58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Shell – A Better Host for your Mobile App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45E443-5BAD-4233-9DDB-7A39596CDB22}"/>
              </a:ext>
            </a:extLst>
          </p:cNvPr>
          <p:cNvSpPr txBox="1"/>
          <p:nvPr/>
        </p:nvSpPr>
        <p:spPr>
          <a:xfrm>
            <a:off x="6652009" y="1512936"/>
            <a:ext cx="5758324" cy="226523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Shell Template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Forms.SetFlags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("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Shell_Experimental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");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New Structure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New Navigation Architecture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URI Support!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6D376C-DB32-4390-A176-7BAE74F8F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2936"/>
            <a:ext cx="6652009" cy="37385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B8A7F3-CC50-4E3F-983D-3D2FF0DAC5CE}"/>
              </a:ext>
            </a:extLst>
          </p:cNvPr>
          <p:cNvSpPr txBox="1"/>
          <p:nvPr/>
        </p:nvSpPr>
        <p:spPr>
          <a:xfrm>
            <a:off x="8028103" y="3692589"/>
            <a:ext cx="4163897" cy="173586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r>
              <a:rPr lang="en-US" dirty="0"/>
              <a:t>Tailwind Traders (</a:t>
            </a:r>
            <a:r>
              <a:rPr lang="en-US" dirty="0">
                <a:hlinkClick r:id="rId3"/>
              </a:rPr>
              <a:t>GitHub</a:t>
            </a:r>
            <a:r>
              <a:rPr lang="en-US" dirty="0"/>
              <a:t>)</a:t>
            </a:r>
          </a:p>
          <a:p>
            <a:r>
              <a:rPr lang="en-US" dirty="0"/>
              <a:t>Gastropods Shell (</a:t>
            </a:r>
            <a:r>
              <a:rPr lang="en-US" dirty="0">
                <a:hlinkClick r:id="rId4"/>
              </a:rPr>
              <a:t>GitHub</a:t>
            </a:r>
            <a:r>
              <a:rPr lang="en-US" dirty="0"/>
              <a:t>)</a:t>
            </a:r>
          </a:p>
          <a:p>
            <a:r>
              <a:rPr lang="en-US" dirty="0"/>
              <a:t>Shell Gallery (</a:t>
            </a:r>
            <a:r>
              <a:rPr lang="en-US" dirty="0">
                <a:hlinkClick r:id="rId5"/>
              </a:rPr>
              <a:t>GitHub</a:t>
            </a:r>
            <a:r>
              <a:rPr lang="en-US" dirty="0"/>
              <a:t>)</a:t>
            </a:r>
          </a:p>
          <a:p>
            <a:r>
              <a:rPr lang="en-US" dirty="0"/>
              <a:t>Team Builder </a:t>
            </a:r>
            <a:r>
              <a:rPr lang="en-US" dirty="0" err="1"/>
              <a:t>CollectionView</a:t>
            </a:r>
            <a:r>
              <a:rPr lang="en-US" dirty="0"/>
              <a:t> (</a:t>
            </a:r>
            <a:r>
              <a:rPr lang="en-US" dirty="0">
                <a:hlinkClick r:id="rId6"/>
              </a:rPr>
              <a:t>GitHub</a:t>
            </a:r>
            <a:r>
              <a:rPr lang="en-US" dirty="0"/>
              <a:t>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0920E8-44C5-4E6C-A702-149A36D6561F}"/>
              </a:ext>
            </a:extLst>
          </p:cNvPr>
          <p:cNvSpPr txBox="1"/>
          <p:nvPr/>
        </p:nvSpPr>
        <p:spPr>
          <a:xfrm>
            <a:off x="269240" y="6254557"/>
            <a:ext cx="4851264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https://aka.ms/xf-shell-templates</a:t>
            </a:r>
          </a:p>
        </p:txBody>
      </p:sp>
    </p:spTree>
    <p:extLst>
      <p:ext uri="{BB962C8B-B14F-4D97-AF65-F5344CB8AC3E}">
        <p14:creationId xmlns:p14="http://schemas.microsoft.com/office/powerpoint/2010/main" val="212025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Shell – A Better Host for your</a:t>
            </a:r>
          </a:p>
          <a:p>
            <a:r>
              <a:rPr lang="en-US" dirty="0"/>
              <a:t> Mobile App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AD9507-4645-4FB0-A037-1EB8B5B97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" y="2293166"/>
            <a:ext cx="6410325" cy="3009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F11D03-F6BE-417D-8BD4-CC2E88C7C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109" y="0"/>
            <a:ext cx="3757891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EFF706-FA39-4A51-AACD-5B6452169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40" y="1909038"/>
            <a:ext cx="6343650" cy="4229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A0C40F-6BD8-49F2-AAD2-450871F7D1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109" y="3670"/>
            <a:ext cx="3757891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D53C09-6E96-43FA-B5FE-B496A8734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427" y="1644155"/>
            <a:ext cx="6391275" cy="52101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F6EF55-7E5B-4755-8B27-190FB2827F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056" y="-3670"/>
            <a:ext cx="3757891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FE9807-08FD-4F68-B4F5-E3A9FACD2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427" y="1792925"/>
            <a:ext cx="6419850" cy="47148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E2B89DA-95E8-4BB3-8168-E2EA507515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055" y="3670"/>
            <a:ext cx="3757891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0194C4F-DCB9-470C-A4C4-D268465814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5427" y="1792925"/>
            <a:ext cx="7715250" cy="11144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0E2BD2-0F69-46DD-A005-9B4E2AB71C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4952" y="2907350"/>
            <a:ext cx="3886200" cy="20097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DB2CD50-4FA1-4D97-9118-F9AF9D3527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2875" y="4918943"/>
            <a:ext cx="798195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59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Consistent UI with Visual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3629AE-639D-4EBC-9C8F-1704F4D98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40" y="1790576"/>
            <a:ext cx="4495800" cy="1343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956758-208B-4654-81F8-01540136F7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969" y="1041184"/>
            <a:ext cx="5465791" cy="53798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018E05-20D8-488F-969E-AD87FB88FBC2}"/>
              </a:ext>
            </a:extLst>
          </p:cNvPr>
          <p:cNvSpPr txBox="1"/>
          <p:nvPr/>
        </p:nvSpPr>
        <p:spPr>
          <a:xfrm>
            <a:off x="269240" y="3429000"/>
            <a:ext cx="5291641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Android 9.0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Android Support 28 </a:t>
            </a:r>
            <a:r>
              <a:rPr lang="fr-FR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latest</a:t>
            </a:r>
            <a:r>
              <a:rPr lang="fr-FR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version</a:t>
            </a:r>
          </a:p>
        </p:txBody>
      </p:sp>
    </p:spTree>
    <p:extLst>
      <p:ext uri="{BB962C8B-B14F-4D97-AF65-F5344CB8AC3E}">
        <p14:creationId xmlns:p14="http://schemas.microsoft.com/office/powerpoint/2010/main" val="274603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err="1"/>
              <a:t>CollectionView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DAADB2-529C-4F65-9B51-261DF3D74EF4}"/>
              </a:ext>
            </a:extLst>
          </p:cNvPr>
          <p:cNvSpPr txBox="1"/>
          <p:nvPr/>
        </p:nvSpPr>
        <p:spPr>
          <a:xfrm>
            <a:off x="0" y="6230136"/>
            <a:ext cx="12223924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https://docs.microsoft.com/en-us/xamarin/xamarin-forms/user-interface/collectionview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0DF2B-FE84-483C-B3B3-F48FF0DF6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20" y="1189176"/>
            <a:ext cx="5705475" cy="1971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09C6BC-C37F-4E10-8187-09FBE601D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620" y="739343"/>
            <a:ext cx="5542140" cy="5228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A1ACBA-285E-4A53-9394-9AC08FFC3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648" y="1189176"/>
            <a:ext cx="3714750" cy="11715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29BC31-68F2-49C9-A144-AC62CEED2B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299" y="739342"/>
            <a:ext cx="5555755" cy="52289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8150CC-09E9-4EFD-A03C-D76F2CCB08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0497" y="1448686"/>
            <a:ext cx="9029700" cy="36861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9647AF-416E-4542-A043-2E115E8C11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6949" y="2834702"/>
            <a:ext cx="401002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02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mptyView">
            <a:hlinkClick r:id="" action="ppaction://media"/>
            <a:extLst>
              <a:ext uri="{FF2B5EF4-FFF2-40B4-BE49-F238E27FC236}">
                <a16:creationId xmlns:a16="http://schemas.microsoft.com/office/drawing/2014/main" id="{1946D876-C521-4943-A1DE-93624135CE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4190" y="0"/>
            <a:ext cx="11203619" cy="685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7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E14 Speaker PPT Template">
  <a:themeElements>
    <a:clrScheme name="Custom 1">
      <a:dk1>
        <a:srgbClr val="505050"/>
      </a:dk1>
      <a:lt1>
        <a:srgbClr val="FFFFFF"/>
      </a:lt1>
      <a:dk2>
        <a:srgbClr val="442359"/>
      </a:dk2>
      <a:lt2>
        <a:srgbClr val="68217A"/>
      </a:lt2>
      <a:accent1>
        <a:srgbClr val="7FBA00"/>
      </a:accent1>
      <a:accent2>
        <a:srgbClr val="DC3C00"/>
      </a:accent2>
      <a:accent3>
        <a:srgbClr val="002050"/>
      </a:accent3>
      <a:accent4>
        <a:srgbClr val="009E49"/>
      </a:accent4>
      <a:accent5>
        <a:srgbClr val="00B294"/>
      </a:accent5>
      <a:accent6>
        <a:srgbClr val="0072C6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chEd_NA_Template_with_TechEd Europe_r03.potx" id="{D1757E1E-F62B-43A3-BA2B-231531828368}" vid="{DB3EECF5-125C-46BC-AC50-75EC4FF82334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4225</TotalTime>
  <Words>323</Words>
  <Application>Microsoft Office PowerPoint</Application>
  <PresentationFormat>Widescreen</PresentationFormat>
  <Paragraphs>65</Paragraphs>
  <Slides>15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Helvetica Light</vt:lpstr>
      <vt:lpstr>Segoe UI</vt:lpstr>
      <vt:lpstr>Segoe UI Light</vt:lpstr>
      <vt:lpstr>Wingdings</vt:lpstr>
      <vt:lpstr>TEE14 Speaker PPT Template</vt:lpstr>
      <vt:lpstr>1_Office Theme</vt:lpstr>
      <vt:lpstr>Connect(); 2018 Xamarin Announcements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Teşekkürler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Xamarin.Forms</dc:title>
  <dc:creator>Ibrahim Kivanc</dc:creator>
  <cp:lastModifiedBy>Yigit</cp:lastModifiedBy>
  <cp:revision>520</cp:revision>
  <dcterms:created xsi:type="dcterms:W3CDTF">2016-03-16T16:50:00Z</dcterms:created>
  <dcterms:modified xsi:type="dcterms:W3CDTF">2018-12-29T10:21:10Z</dcterms:modified>
</cp:coreProperties>
</file>